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0" r:id="rId2"/>
  </p:sldMasterIdLst>
  <p:notesMasterIdLst>
    <p:notesMasterId r:id="rId30"/>
  </p:notesMasterIdLst>
  <p:sldIdLst>
    <p:sldId id="256" r:id="rId3"/>
    <p:sldId id="257" r:id="rId4"/>
    <p:sldId id="306" r:id="rId5"/>
    <p:sldId id="258" r:id="rId6"/>
    <p:sldId id="302" r:id="rId7"/>
    <p:sldId id="303" r:id="rId8"/>
    <p:sldId id="304" r:id="rId9"/>
    <p:sldId id="305" r:id="rId10"/>
    <p:sldId id="308" r:id="rId11"/>
    <p:sldId id="309" r:id="rId12"/>
    <p:sldId id="310" r:id="rId13"/>
    <p:sldId id="311" r:id="rId14"/>
    <p:sldId id="296" r:id="rId15"/>
    <p:sldId id="297" r:id="rId16"/>
    <p:sldId id="263" r:id="rId17"/>
    <p:sldId id="298" r:id="rId18"/>
    <p:sldId id="299" r:id="rId19"/>
    <p:sldId id="265" r:id="rId20"/>
    <p:sldId id="264" r:id="rId21"/>
    <p:sldId id="300" r:id="rId22"/>
    <p:sldId id="266" r:id="rId23"/>
    <p:sldId id="301" r:id="rId24"/>
    <p:sldId id="262" r:id="rId25"/>
    <p:sldId id="307" r:id="rId26"/>
    <p:sldId id="288" r:id="rId27"/>
    <p:sldId id="295" r:id="rId28"/>
    <p:sldId id="290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욱 김" initials="동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FCE"/>
    <a:srgbClr val="F9C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9"/>
    <p:restoredTop sz="95214" autoAdjust="0"/>
  </p:normalViewPr>
  <p:slideViewPr>
    <p:cSldViewPr>
      <p:cViewPr varScale="1">
        <p:scale>
          <a:sx n="87" d="100"/>
          <a:sy n="87" d="100"/>
        </p:scale>
        <p:origin x="1742" y="106"/>
      </p:cViewPr>
      <p:guideLst>
        <p:guide orient="horz" pos="2154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75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이번에 서버에 </a:t>
            </a:r>
            <a:r>
              <a:rPr lang="en-US" altLang="ko-KR" dirty="0" err="1"/>
              <a:t>tcp</a:t>
            </a:r>
            <a:r>
              <a:rPr lang="ko-KR" altLang="en-US" dirty="0"/>
              <a:t>를 적용하고</a:t>
            </a:r>
            <a:r>
              <a:rPr lang="en-US" altLang="ko-KR" dirty="0"/>
              <a:t>, </a:t>
            </a:r>
            <a:r>
              <a:rPr lang="ko-KR" altLang="en-US" dirty="0"/>
              <a:t>코드를 다수 수정했더니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어느 순간부터 서버가 동작하지 않는 문제가 발생했습니다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후에 테스트를 진행해 </a:t>
            </a:r>
            <a:r>
              <a:rPr lang="en-US" altLang="ko-KR" baseline="0" dirty="0" err="1"/>
              <a:t>resultCode</a:t>
            </a:r>
            <a:r>
              <a:rPr lang="ko-KR" altLang="en-US" baseline="0" dirty="0"/>
              <a:t>를 받아내어 </a:t>
            </a:r>
            <a:r>
              <a:rPr lang="en-US" altLang="ko-KR" baseline="0" dirty="0"/>
              <a:t>Open-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사용자 활용 가이드를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참고하니</a:t>
            </a:r>
            <a:endParaRPr lang="en-US" altLang="ko-KR" baseline="0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에러코드 </a:t>
            </a:r>
            <a:r>
              <a:rPr lang="en-US" altLang="ko-KR" baseline="0" dirty="0"/>
              <a:t>22</a:t>
            </a:r>
            <a:r>
              <a:rPr lang="ko-KR" altLang="en-US" baseline="0" dirty="0"/>
              <a:t>번에 요청횟수 초과에러란 걸 알아냈습니다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후에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다시한번</a:t>
            </a:r>
            <a:r>
              <a:rPr lang="ko-KR" altLang="en-US" baseline="0" dirty="0"/>
              <a:t>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로 환경정보들을 보여주면서</a:t>
            </a:r>
            <a:r>
              <a:rPr lang="en-US" altLang="ko-KR" baseline="0" dirty="0"/>
              <a:t>, request </a:t>
            </a:r>
            <a:r>
              <a:rPr lang="ko-KR" altLang="en-US" baseline="0" dirty="0"/>
              <a:t>한 횟수를 카운트 해보았는데요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이처럼 문제없이 동작했습니다</a:t>
            </a:r>
            <a:r>
              <a:rPr lang="en-US" altLang="ko-KR" baseline="0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/</a:t>
            </a:r>
            <a:r>
              <a:rPr lang="ko-KR" altLang="en-US" baseline="0" dirty="0"/>
              <a:t>추가적으로 가운데 보이는 카운트들의 처음 </a:t>
            </a:r>
            <a:r>
              <a:rPr lang="en-US" altLang="ko-KR" baseline="0" dirty="0"/>
              <a:t>request </a:t>
            </a:r>
            <a:r>
              <a:rPr lang="ko-KR" altLang="en-US" baseline="0" dirty="0"/>
              <a:t>횟수는 </a:t>
            </a:r>
            <a:r>
              <a:rPr lang="en-US" altLang="ko-KR" baseline="0" dirty="0"/>
              <a:t>6</a:t>
            </a:r>
            <a:r>
              <a:rPr lang="ko-KR" altLang="en-US" baseline="0" dirty="0"/>
              <a:t>인데 이는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초깃값을</a:t>
            </a:r>
            <a:r>
              <a:rPr lang="ko-KR" altLang="en-US" baseline="0" dirty="0"/>
              <a:t> 위해 시간대를 나누어 여러 번 가져오기 때문이고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후로 </a:t>
            </a:r>
            <a:r>
              <a:rPr lang="en-US" altLang="ko-KR" baseline="0" dirty="0"/>
              <a:t>2</a:t>
            </a:r>
            <a:r>
              <a:rPr lang="ko-KR" altLang="en-US" baseline="0" dirty="0"/>
              <a:t>씩 증가하는 이유는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제공 데이터수가 일정하지 않기 때문에 처음 </a:t>
            </a:r>
            <a:r>
              <a:rPr lang="ko-KR" altLang="en-US" baseline="0" dirty="0" err="1"/>
              <a:t>동작시</a:t>
            </a:r>
            <a:r>
              <a:rPr lang="ko-KR" altLang="en-US" baseline="0" dirty="0"/>
              <a:t> 최대 페이지를 알아내고 다음 </a:t>
            </a:r>
            <a:r>
              <a:rPr lang="ko-KR" altLang="en-US" baseline="0" dirty="0" err="1"/>
              <a:t>동작시</a:t>
            </a:r>
            <a:r>
              <a:rPr lang="ko-KR" altLang="en-US" baseline="0" dirty="0"/>
              <a:t> 모든 데이터들을 가져오기 때문입니다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역시 </a:t>
            </a:r>
            <a:r>
              <a:rPr lang="en-US" altLang="ko-KR" dirty="0" err="1"/>
              <a:t>tcp</a:t>
            </a:r>
            <a:r>
              <a:rPr lang="ko-KR" altLang="en-US" dirty="0"/>
              <a:t>서버로 </a:t>
            </a:r>
            <a:r>
              <a:rPr lang="ko-KR" altLang="en-US" dirty="0" err="1"/>
              <a:t>변경했을시</a:t>
            </a:r>
            <a:r>
              <a:rPr lang="ko-KR" altLang="en-US" dirty="0"/>
              <a:t> 확인결과 진행이 </a:t>
            </a:r>
            <a:r>
              <a:rPr lang="ko-KR" altLang="en-US" dirty="0" err="1"/>
              <a:t>원할이</a:t>
            </a:r>
            <a:r>
              <a:rPr lang="ko-KR" altLang="en-US" dirty="0"/>
              <a:t> 되다가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ko-KR" altLang="en-US" dirty="0"/>
              <a:t>갑자기 오류가 떴습니다</a:t>
            </a:r>
            <a:r>
              <a:rPr lang="en-US" altLang="ko-KR" dirty="0"/>
              <a:t>. </a:t>
            </a:r>
            <a:r>
              <a:rPr lang="ko-KR" altLang="en-US" dirty="0"/>
              <a:t>오류로는 역시 요청초과가 떴지만</a:t>
            </a:r>
            <a:r>
              <a:rPr lang="en-US" altLang="ko-KR" dirty="0"/>
              <a:t>, </a:t>
            </a:r>
            <a:r>
              <a:rPr lang="ko-KR" altLang="en-US" dirty="0"/>
              <a:t>문제 특성상 시간이 지나야 </a:t>
            </a:r>
            <a:r>
              <a:rPr lang="ko-KR" altLang="en-US" dirty="0" err="1"/>
              <a:t>실행이가능하기때문에</a:t>
            </a:r>
            <a:r>
              <a:rPr lang="ko-KR" altLang="en-US" dirty="0"/>
              <a:t> 정확한 원인은 찾지 </a:t>
            </a:r>
            <a:r>
              <a:rPr lang="ko-KR" altLang="en-US" dirty="0" err="1"/>
              <a:t>못한상황입니다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en-US" altLang="ko-KR" dirty="0" err="1"/>
              <a:t>tcp</a:t>
            </a:r>
            <a:r>
              <a:rPr lang="ko-KR" altLang="en-US" dirty="0" err="1"/>
              <a:t>연결시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가 되는 코드오류로 추정됩니다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다음은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사용입니다</a:t>
            </a:r>
            <a:r>
              <a:rPr lang="en-US" altLang="ko-KR" dirty="0"/>
              <a:t>.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를 사용하기 위해서는 </a:t>
            </a:r>
            <a:r>
              <a:rPr lang="en-US" altLang="ko-KR" dirty="0" err="1"/>
              <a:t>oauth</a:t>
            </a:r>
            <a:r>
              <a:rPr lang="ko-KR" altLang="en-US" dirty="0"/>
              <a:t>라고 하는 인증을 받아야지만 가능한데</a:t>
            </a:r>
            <a:r>
              <a:rPr lang="en-US" altLang="ko-KR" dirty="0"/>
              <a:t>, </a:t>
            </a:r>
            <a:r>
              <a:rPr lang="ko-KR" altLang="en-US" dirty="0"/>
              <a:t>개발자가 개발한 서버에서 사용자의 </a:t>
            </a:r>
            <a:r>
              <a:rPr lang="en-US" altLang="ko-KR" dirty="0" err="1"/>
              <a:t>id,pwd</a:t>
            </a:r>
            <a:r>
              <a:rPr lang="ko-KR" altLang="en-US" dirty="0"/>
              <a:t>를 가지고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가는방식은</a:t>
            </a:r>
            <a:r>
              <a:rPr lang="ko-KR" altLang="en-US" baseline="0" dirty="0"/>
              <a:t> 보안에 취약합니다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때문에 </a:t>
            </a:r>
            <a:r>
              <a:rPr lang="en-US" altLang="ko-KR" baseline="0" dirty="0" err="1"/>
              <a:t>oauth</a:t>
            </a:r>
            <a:r>
              <a:rPr lang="ko-KR" altLang="en-US" baseline="0" dirty="0"/>
              <a:t>라는 인증을 걸쳐 </a:t>
            </a:r>
            <a:r>
              <a:rPr lang="ko-KR" altLang="en-US" baseline="0" dirty="0" err="1"/>
              <a:t>구글이나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페이스북과</a:t>
            </a:r>
            <a:r>
              <a:rPr lang="ko-KR" altLang="en-US" baseline="0" dirty="0"/>
              <a:t> 같은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리소스 서버에서 제공하는 토큰을 받아 사용자 정보에 접근해야만 합니다</a:t>
            </a:r>
            <a:r>
              <a:rPr lang="en-US" altLang="ko-KR" baseline="0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그러기 위해서는 서버에 저장할 </a:t>
            </a:r>
            <a:r>
              <a:rPr lang="en-US" altLang="ko-KR" baseline="0" dirty="0" err="1"/>
              <a:t>clientID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clientSecret</a:t>
            </a:r>
            <a:r>
              <a:rPr lang="ko-KR" altLang="en-US" baseline="0" dirty="0"/>
              <a:t>을 </a:t>
            </a:r>
            <a:r>
              <a:rPr lang="ko-KR" altLang="en-US" baseline="0" dirty="0" err="1"/>
              <a:t>받아와야하기</a:t>
            </a:r>
            <a:r>
              <a:rPr lang="ko-KR" altLang="en-US" baseline="0" dirty="0"/>
              <a:t> 때문에 </a:t>
            </a:r>
            <a:r>
              <a:rPr lang="ko-KR" altLang="en-US" baseline="0" dirty="0" err="1"/>
              <a:t>구글</a:t>
            </a:r>
            <a:r>
              <a:rPr lang="ko-KR" altLang="en-US" baseline="0" dirty="0"/>
              <a:t> 캘린더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를 신청하고 사용자 인증정보를 만들어주어야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 </a:t>
            </a:r>
            <a:r>
              <a:rPr lang="ko-KR" altLang="en-US" dirty="0" err="1"/>
              <a:t>구글에서</a:t>
            </a:r>
            <a:r>
              <a:rPr lang="ko-KR" altLang="en-US" dirty="0"/>
              <a:t> 제공하는 가이드라인을 따라 하나하나 이해하며 실행해 보았습니다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/>
              <a:t>코드를 보시면 </a:t>
            </a:r>
            <a:r>
              <a:rPr lang="en-US" altLang="ko-KR" dirty="0" err="1"/>
              <a:t>googleapis</a:t>
            </a:r>
            <a:r>
              <a:rPr lang="ko-KR" altLang="en-US" dirty="0"/>
              <a:t>라는 모듈을 사용하고</a:t>
            </a:r>
            <a:r>
              <a:rPr lang="en-US" altLang="ko-KR" dirty="0"/>
              <a:t>,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 err="1"/>
              <a:t>읽을수</a:t>
            </a:r>
            <a:r>
              <a:rPr lang="ko-KR" altLang="en-US" dirty="0"/>
              <a:t> 있는 권한을 획득합니다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/>
              <a:t>그리고 </a:t>
            </a:r>
            <a:r>
              <a:rPr lang="en-US" altLang="ko-KR" dirty="0"/>
              <a:t>client id</a:t>
            </a:r>
            <a:r>
              <a:rPr lang="ko-KR" altLang="en-US" dirty="0"/>
              <a:t>와 </a:t>
            </a:r>
            <a:r>
              <a:rPr lang="en-US" altLang="ko-KR" dirty="0"/>
              <a:t>secret</a:t>
            </a:r>
            <a:r>
              <a:rPr lang="ko-KR" altLang="en-US" dirty="0"/>
              <a:t>이 있는 파일을 읽어주고 인증을 해주는 함수인 </a:t>
            </a:r>
            <a:r>
              <a:rPr lang="en-US" altLang="ko-KR" dirty="0" err="1"/>
              <a:t>authrize</a:t>
            </a:r>
            <a:r>
              <a:rPr lang="ko-KR" altLang="en-US" dirty="0"/>
              <a:t>를 실행 해줍니다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 </a:t>
            </a:r>
            <a:r>
              <a:rPr lang="ko-KR" altLang="en-US" dirty="0"/>
              <a:t>이 </a:t>
            </a:r>
            <a:r>
              <a:rPr lang="en-US" altLang="ko-KR" dirty="0" err="1"/>
              <a:t>authrize</a:t>
            </a:r>
            <a:r>
              <a:rPr lang="ko-KR" altLang="en-US" dirty="0"/>
              <a:t>함수는 서버에 사용자 정보에 </a:t>
            </a:r>
            <a:r>
              <a:rPr lang="ko-KR" altLang="en-US" dirty="0" err="1"/>
              <a:t>접근할수</a:t>
            </a:r>
            <a:r>
              <a:rPr lang="ko-KR" altLang="en-US" dirty="0"/>
              <a:t> 있는 </a:t>
            </a:r>
            <a:r>
              <a:rPr lang="en-US" altLang="ko-KR" dirty="0" err="1"/>
              <a:t>Accesstoken</a:t>
            </a:r>
            <a:r>
              <a:rPr lang="ko-KR" altLang="en-US" dirty="0"/>
              <a:t>을 받아 파일형태로 저장이 됩니다</a:t>
            </a:r>
            <a:r>
              <a:rPr lang="en-US" altLang="ko-KR" dirty="0"/>
              <a:t>. </a:t>
            </a:r>
            <a:r>
              <a:rPr lang="ko-KR" altLang="en-US" dirty="0"/>
              <a:t>이 토큰을 사용해서 서버에서 사용자 정보에 접근이 가능합니다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 err="1"/>
              <a:t>accessToken</a:t>
            </a:r>
            <a:r>
              <a:rPr lang="ko-KR" altLang="en-US" dirty="0"/>
              <a:t>을 가져오는 함수입니다</a:t>
            </a:r>
            <a:r>
              <a:rPr lang="en-US" altLang="ko-KR" dirty="0"/>
              <a:t>.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/</a:t>
            </a:r>
            <a:r>
              <a:rPr lang="ko-KR" altLang="en-US" dirty="0"/>
              <a:t>이 함수를 사용해 사용자가 자신의 데이터에 </a:t>
            </a:r>
            <a:r>
              <a:rPr lang="ko-KR" altLang="en-US" dirty="0" err="1"/>
              <a:t>접근할수</a:t>
            </a:r>
            <a:r>
              <a:rPr lang="ko-KR" altLang="en-US" dirty="0"/>
              <a:t> 있는 </a:t>
            </a:r>
            <a:r>
              <a:rPr lang="en-US" altLang="ko-KR" dirty="0" err="1"/>
              <a:t>url</a:t>
            </a:r>
            <a:r>
              <a:rPr lang="ko-KR" altLang="en-US" dirty="0"/>
              <a:t>을 제공하고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en-US" altLang="ko-KR" dirty="0" err="1"/>
              <a:t>Url</a:t>
            </a:r>
            <a:r>
              <a:rPr lang="ko-KR" altLang="en-US" dirty="0"/>
              <a:t>에 들어가면 권한 승인을 할 수 있는 창이 뜨게 됩니다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ko-KR" altLang="en-US" dirty="0"/>
              <a:t>그럼 서버에 등록할 코드가 주어지게 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/</a:t>
            </a:r>
            <a:r>
              <a:rPr lang="ko-KR" altLang="en-US" dirty="0"/>
              <a:t>서버에 </a:t>
            </a:r>
            <a:r>
              <a:rPr lang="ko-KR" altLang="en-US" dirty="0" err="1"/>
              <a:t>입력하게되면</a:t>
            </a:r>
            <a:r>
              <a:rPr lang="ko-KR" altLang="en-US" dirty="0"/>
              <a:t> 토큰이 생성되는 과정입니다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이제 목록을 가져오는 코드를 보시면</a:t>
            </a:r>
            <a:r>
              <a:rPr lang="en-US" altLang="ko-KR" dirty="0"/>
              <a:t>, /</a:t>
            </a:r>
            <a:r>
              <a:rPr lang="ko-KR" altLang="en-US" dirty="0"/>
              <a:t>시간과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최대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개의 일정정보를 가져오게끔 </a:t>
            </a:r>
            <a:r>
              <a:rPr lang="ko-KR" altLang="en-US" baseline="0" dirty="0" err="1"/>
              <a:t>세팅이</a:t>
            </a:r>
            <a:r>
              <a:rPr lang="ko-KR" altLang="en-US" baseline="0" dirty="0"/>
              <a:t> 되어있습니다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 err="1"/>
              <a:t>구글캘린더에</a:t>
            </a:r>
            <a:r>
              <a:rPr lang="ko-KR" altLang="en-US" dirty="0"/>
              <a:t> 테스트를 위한 일정을 등록하고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서버를 실행시켜보면 저장된 일정이 성공적으로 나왔습니다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baseline="0" dirty="0"/>
              <a:t>지금까지는 캘린더의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를 불러오는 코드였습니다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저희가 원하는 캘린더의 수정을 위해서는 </a:t>
            </a:r>
            <a:r>
              <a:rPr lang="en-US" altLang="ko-KR" baseline="0" dirty="0" err="1"/>
              <a:t>google</a:t>
            </a:r>
            <a:r>
              <a:rPr lang="en-US" altLang="ko-KR" baseline="0" dirty="0"/>
              <a:t>-</a:t>
            </a:r>
            <a:r>
              <a:rPr lang="en-US" altLang="ko-KR" baseline="0" dirty="0" err="1"/>
              <a:t>auth</a:t>
            </a:r>
            <a:r>
              <a:rPr lang="en-US" altLang="ko-KR" baseline="0" dirty="0"/>
              <a:t>-library</a:t>
            </a:r>
            <a:r>
              <a:rPr lang="ko-KR" altLang="en-US" baseline="0" dirty="0"/>
              <a:t>가 필요하고 이를 통해 권한을 허락해 캘린더를 수정할 수 있습니다</a:t>
            </a:r>
            <a:r>
              <a:rPr lang="en-US" altLang="ko-KR" baseline="0" dirty="0"/>
              <a:t>. </a:t>
            </a:r>
            <a:r>
              <a:rPr lang="ko-KR" altLang="en-US" dirty="0"/>
              <a:t>다만</a:t>
            </a:r>
            <a:r>
              <a:rPr lang="ko-KR" altLang="en-US" baseline="0" dirty="0"/>
              <a:t> 토큰을 가져와 저장하는 과정에서 오류가 생겨 아직 코드를 완성하지 못했습니다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다음은 시간 표시를 위한 </a:t>
            </a:r>
            <a:r>
              <a:rPr lang="en-US" altLang="ko-KR" dirty="0"/>
              <a:t>7segment </a:t>
            </a:r>
            <a:r>
              <a:rPr lang="ko-KR" altLang="en-US" dirty="0"/>
              <a:t>모듈의 제어입니다</a:t>
            </a:r>
            <a:r>
              <a:rPr lang="en-US" altLang="ko-KR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</a:t>
            </a:r>
            <a:r>
              <a:rPr lang="ko-KR" altLang="en-US" dirty="0"/>
              <a:t>불은 들어오지만</a:t>
            </a:r>
            <a:r>
              <a:rPr lang="en-US" altLang="ko-KR" dirty="0"/>
              <a:t>, </a:t>
            </a:r>
            <a:r>
              <a:rPr lang="ko-KR" altLang="en-US" dirty="0"/>
              <a:t>핀의 </a:t>
            </a:r>
            <a:r>
              <a:rPr lang="ko-KR" altLang="en-US" dirty="0" err="1"/>
              <a:t>연결시</a:t>
            </a:r>
            <a:r>
              <a:rPr lang="ko-KR" altLang="en-US" dirty="0"/>
              <a:t> 동작하지 않는 문제가 발생했습니다</a:t>
            </a:r>
            <a:r>
              <a:rPr lang="en-US" altLang="ko-KR" dirty="0"/>
              <a:t>. </a:t>
            </a:r>
            <a:r>
              <a:rPr lang="ko-KR" altLang="en-US" dirty="0"/>
              <a:t>데이터시트를 확인해보니</a:t>
            </a:r>
            <a:r>
              <a:rPr lang="en-US" altLang="ko-KR" dirty="0"/>
              <a:t>, </a:t>
            </a:r>
            <a:r>
              <a:rPr lang="ko-KR" altLang="en-US" dirty="0"/>
              <a:t>전력이 평균적으로 </a:t>
            </a:r>
            <a:r>
              <a:rPr lang="en-US" altLang="ko-KR" dirty="0"/>
              <a:t>4.4v</a:t>
            </a:r>
            <a:r>
              <a:rPr lang="ko-KR" altLang="en-US" baseline="0" dirty="0"/>
              <a:t>가 필요하다고 나와있습니다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 </a:t>
            </a:r>
            <a:r>
              <a:rPr lang="ko-KR" altLang="en-US" baseline="0" dirty="0"/>
              <a:t>저희가 사용하는 </a:t>
            </a:r>
            <a:r>
              <a:rPr lang="ko-KR" altLang="en-US" baseline="0" dirty="0" err="1"/>
              <a:t>아두이노의</a:t>
            </a:r>
            <a:r>
              <a:rPr lang="ko-KR" altLang="en-US" baseline="0" dirty="0"/>
              <a:t> 경우 핀의 전압은 </a:t>
            </a:r>
            <a:r>
              <a:rPr lang="en-US" altLang="ko-KR" baseline="0" dirty="0"/>
              <a:t>3.3v</a:t>
            </a:r>
            <a:r>
              <a:rPr lang="ko-KR" altLang="en-US" baseline="0" dirty="0"/>
              <a:t>이기 때문에 작동하지 않는 문제였습니다</a:t>
            </a:r>
            <a:r>
              <a:rPr lang="en-US" altLang="ko-KR" baseline="0" dirty="0"/>
              <a:t>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aseline="0" dirty="0"/>
              <a:t> </a:t>
            </a:r>
            <a:r>
              <a:rPr lang="ko-KR" altLang="en-US" baseline="0" dirty="0"/>
              <a:t>이 모듈에 대한 문제는 </a:t>
            </a:r>
            <a:r>
              <a:rPr lang="en-US" altLang="ko-KR" baseline="0" dirty="0"/>
              <a:t>3.3v</a:t>
            </a:r>
            <a:r>
              <a:rPr lang="ko-KR" altLang="en-US" baseline="0" dirty="0"/>
              <a:t>용 모듈을 사던가 전압제어를 해 동작시키거나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또는 이 모듈을 사용하지 않고 도트매트릭스를 사용하는 의견들이 있어 회의 중에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649429A7-1A10-406D-AB2C-21F5C6748C1F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5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23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24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69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6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7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fld id="{649429A7-1A10-406D-AB2C-21F5C6748C1F}" type="slidenum">
              <a:rPr lang="en-US" altLang="en-US" sz="1200" b="0" i="0" kern="1200" spc="5">
                <a:solidFill>
                  <a:prstClr val="black"/>
                </a:solidFill>
                <a:uLnTx/>
                <a:uFillTx/>
                <a:latin typeface="맑은 고딕"/>
                <a:ea typeface="함초롬돋움"/>
                <a:cs typeface="+mn-cs"/>
              </a:rPr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 altLang="en-US"/>
              </a:pPr>
              <a:t>8</a:t>
            </a:fld>
            <a:endParaRPr lang="en-US" altLang="en-US" sz="1200" b="0" i="0" kern="1200" spc="5">
              <a:solidFill>
                <a:prstClr val="black"/>
              </a:solidFill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9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10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75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11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53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fld id="{649429A7-1A10-406D-AB2C-21F5C6748C1F}" type="slidenum">
              <a:rPr kumimoji="0" lang="en-US" altLang="en-US" sz="1200" b="0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함초롬돋움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12</a:t>
            </a:fld>
            <a:endParaRPr kumimoji="0" lang="en-US" altLang="en-US" sz="1200" b="0" i="0" u="none" strike="noStrike" kern="1200" cap="none" spc="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0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8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6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2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9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3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2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0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4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29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8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0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EECFCE"/>
            </a:gs>
            <a:gs pos="83000">
              <a:srgbClr val="EECFCE"/>
            </a:gs>
            <a:gs pos="100000">
              <a:srgbClr val="EECFC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EECFCE"/>
            </a:gs>
            <a:gs pos="83000">
              <a:srgbClr val="EECFCE"/>
            </a:gs>
            <a:gs pos="100000">
              <a:srgbClr val="EECFC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D1F2-ABD1-45C3-9BD4-F2D25D5772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3225-E6D4-44C3-B54B-33732240577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12477" y="4293096"/>
            <a:ext cx="1907895" cy="232371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4400" b="1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야심작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1100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-윤고딕330"/>
              <a:ea typeface="-윤고딕330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발표자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: 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임예지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-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팀원 </a:t>
            </a:r>
            <a:r>
              <a:rPr lang="en-US" altLang="ko-KR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: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김원중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         김동욱</a:t>
            </a:r>
          </a:p>
          <a:p>
            <a:pPr algn="ctr">
              <a:defRPr lang="ko-KR"/>
            </a:pP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         </a:t>
            </a:r>
            <a:r>
              <a:rPr lang="ko-KR" altLang="en-US" dirty="0" err="1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신세규</a:t>
            </a:r>
            <a:endParaRPr lang="en-US" altLang="ko-KR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9773" y="4323446"/>
            <a:ext cx="432048" cy="5704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3666" y="4323445"/>
            <a:ext cx="432048" cy="570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2D97ED-DA4C-4639-9C75-41119CD90A4E}"/>
              </a:ext>
            </a:extLst>
          </p:cNvPr>
          <p:cNvGrpSpPr/>
          <p:nvPr/>
        </p:nvGrpSpPr>
        <p:grpSpPr>
          <a:xfrm>
            <a:off x="1583668" y="944724"/>
            <a:ext cx="5940660" cy="2952328"/>
            <a:chOff x="-903068" y="2291600"/>
            <a:chExt cx="5544616" cy="2860918"/>
          </a:xfrm>
          <a:solidFill>
            <a:schemeClr val="bg1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BD5B973-CFA0-4858-A9CA-36A037AA2CFC}"/>
                </a:ext>
              </a:extLst>
            </p:cNvPr>
            <p:cNvSpPr/>
            <p:nvPr/>
          </p:nvSpPr>
          <p:spPr>
            <a:xfrm>
              <a:off x="-903068" y="2291600"/>
              <a:ext cx="5544616" cy="286091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859361" y="2826042"/>
              <a:ext cx="5457202" cy="830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4800" b="1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빙그레체"/>
                  <a:ea typeface="빙그레체"/>
                </a:rPr>
                <a:t>종합 설계</a:t>
              </a:r>
              <a:endParaRPr lang="ko-KR" altLang="en-US" sz="4800" b="1" dirty="0">
                <a:latin typeface="빙그레체"/>
                <a:ea typeface="빙그레체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3282" y="4263960"/>
              <a:ext cx="2391916" cy="400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latinLnBrk="1" hangingPunct="1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2000" dirty="0" err="1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빙그레체"/>
                  <a:ea typeface="빙그레체"/>
                </a:rPr>
                <a:t>김인겸</a:t>
              </a:r>
              <a:r>
                <a:rPr lang="ko-KR" altLang="en-US" sz="2000" dirty="0">
                  <a:ln w="9525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빙그레체"/>
                  <a:ea typeface="빙그레체"/>
                </a:rPr>
                <a:t> 교수님</a:t>
              </a:r>
              <a:endParaRPr lang="ko-KR" altLang="en-US" sz="2000" dirty="0">
                <a:latin typeface="빙그레체"/>
                <a:ea typeface="빙그레체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F380E9-51D4-49D5-9BA3-6E126369C19B}"/>
              </a:ext>
            </a:extLst>
          </p:cNvPr>
          <p:cNvCxnSpPr>
            <a:cxnSpLocks/>
          </p:cNvCxnSpPr>
          <p:nvPr/>
        </p:nvCxnSpPr>
        <p:spPr>
          <a:xfrm>
            <a:off x="2489381" y="3604211"/>
            <a:ext cx="424285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943088-B7BA-4CC3-A4A1-66DF37DC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77" y="1522676"/>
            <a:ext cx="2688047" cy="44453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2BF4F1-92CF-49B7-A255-E276806EEC5D}"/>
              </a:ext>
            </a:extLst>
          </p:cNvPr>
          <p:cNvSpPr/>
          <p:nvPr/>
        </p:nvSpPr>
        <p:spPr>
          <a:xfrm>
            <a:off x="3242569" y="4885493"/>
            <a:ext cx="2649985" cy="10520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999290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65CF75-A2F7-4096-900C-59C37BD25BBB}"/>
              </a:ext>
            </a:extLst>
          </p:cNvPr>
          <p:cNvGrpSpPr/>
          <p:nvPr/>
        </p:nvGrpSpPr>
        <p:grpSpPr>
          <a:xfrm>
            <a:off x="1496831" y="1565540"/>
            <a:ext cx="2688047" cy="4445365"/>
            <a:chOff x="4303969" y="887234"/>
            <a:chExt cx="3584062" cy="592715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7943088-B7BA-4CC3-A4A1-66DF37DC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3969" y="887234"/>
              <a:ext cx="3584062" cy="592715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BBF0F2-7FED-4888-9BDE-15D58376B21E}"/>
                </a:ext>
              </a:extLst>
            </p:cNvPr>
            <p:cNvSpPr/>
            <p:nvPr/>
          </p:nvSpPr>
          <p:spPr>
            <a:xfrm>
              <a:off x="5503598" y="4589755"/>
              <a:ext cx="1403229" cy="4083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03D805-0EF6-4EDD-A33E-4A4EFA15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460" y="1565540"/>
            <a:ext cx="2815523" cy="444536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606CFD5-C0F0-464A-9AF5-614F7702D7D7}"/>
              </a:ext>
            </a:extLst>
          </p:cNvPr>
          <p:cNvSpPr/>
          <p:nvPr/>
        </p:nvSpPr>
        <p:spPr>
          <a:xfrm>
            <a:off x="5517197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11891BC-B36F-45C8-A78B-7AA1CBC252BB}"/>
              </a:ext>
            </a:extLst>
          </p:cNvPr>
          <p:cNvSpPr/>
          <p:nvPr/>
        </p:nvSpPr>
        <p:spPr>
          <a:xfrm>
            <a:off x="5918728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6EF962-C502-4873-BFF6-EBE0ABDF06F7}"/>
              </a:ext>
            </a:extLst>
          </p:cNvPr>
          <p:cNvSpPr/>
          <p:nvPr/>
        </p:nvSpPr>
        <p:spPr>
          <a:xfrm>
            <a:off x="6313142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C7EBA04-ABAD-4F6A-8CBA-44F2CBFC7273}"/>
              </a:ext>
            </a:extLst>
          </p:cNvPr>
          <p:cNvSpPr/>
          <p:nvPr/>
        </p:nvSpPr>
        <p:spPr>
          <a:xfrm>
            <a:off x="6689478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CA7DF3-F76E-4CD3-91BE-BFB6A0077C97}"/>
              </a:ext>
            </a:extLst>
          </p:cNvPr>
          <p:cNvSpPr/>
          <p:nvPr/>
        </p:nvSpPr>
        <p:spPr>
          <a:xfrm>
            <a:off x="7076231" y="2615028"/>
            <a:ext cx="272988" cy="259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4611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F1E6D0-C44A-4927-8F8B-C74A27DA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39" y="1522675"/>
            <a:ext cx="2688046" cy="4478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5D62EB-4FD0-4689-B554-5E5600D380C1}"/>
              </a:ext>
            </a:extLst>
          </p:cNvPr>
          <p:cNvSpPr/>
          <p:nvPr/>
        </p:nvSpPr>
        <p:spPr>
          <a:xfrm>
            <a:off x="4627486" y="2029102"/>
            <a:ext cx="1419698" cy="3546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42234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42A7C1-699D-44C7-A4C7-EB00DC20B475}"/>
              </a:ext>
            </a:extLst>
          </p:cNvPr>
          <p:cNvSpPr/>
          <p:nvPr/>
        </p:nvSpPr>
        <p:spPr>
          <a:xfrm>
            <a:off x="167488" y="1133456"/>
            <a:ext cx="8809024" cy="542789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104456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서버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traffic over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문제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– 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OpenAPI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사용자 활용가이드 참고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70" y="1268760"/>
            <a:ext cx="6912768" cy="504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56ECD42-3DFD-4D86-AD2D-2CAEA3A55166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104456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서버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traffic over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문제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html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1026" name="Picture 2" descr="D:\FinalProject_2019\weeks_9\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87174"/>
            <a:ext cx="3744416" cy="597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FinalProject_2019\weeks_9\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87234"/>
            <a:ext cx="3888432" cy="593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33846" y="1647850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37218" y="2079898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09226" y="2564904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87624" y="2996952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87624" y="3462908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97149" y="3923531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87624" y="4365104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87624" y="4797152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87624" y="5272633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87624" y="5733256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87624" y="6165304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87624" y="6631260"/>
            <a:ext cx="55446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00D73A-93A7-471D-8C95-AE538DBA58C8}"/>
              </a:ext>
            </a:extLst>
          </p:cNvPr>
          <p:cNvSpPr/>
          <p:nvPr/>
        </p:nvSpPr>
        <p:spPr>
          <a:xfrm>
            <a:off x="167488" y="1016732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536504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서버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traffic over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문제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tcpTest</a:t>
            </a:r>
            <a:endParaRPr lang="ko-KR" altLang="en-US" sz="1600" b="1" dirty="0"/>
          </a:p>
        </p:txBody>
      </p:sp>
      <p:pic>
        <p:nvPicPr>
          <p:cNvPr id="9219" name="Picture 3" descr="D:\FinalProject_2019\weeks_9\KakaoTalk_20190514_2253127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51326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FinalProject_2019\weeks_9\KakaoTalk_20190514_2253129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19" y="1751326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FinalProject_2019\weeks_9\KakaoTalk_20190514_2253130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41" y="1750557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:\FinalProject_2019\weeks_9\KakaoTalk_20190514_2253134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97" y="1763133"/>
            <a:ext cx="2069507" cy="42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42" y="2530441"/>
            <a:ext cx="6065716" cy="260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563929" y="3717032"/>
            <a:ext cx="4461266" cy="249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78D7EE-E5D5-4B4F-AE21-3388AE831A83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endParaRPr lang="ko-KR" altLang="en-US" sz="1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78" y="1283613"/>
            <a:ext cx="8459623" cy="311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39" y="4725144"/>
            <a:ext cx="67341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9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B773FA-B999-42FA-9C24-8E76734549D9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31" y="1273514"/>
            <a:ext cx="6095728" cy="507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56" y="1481159"/>
            <a:ext cx="30956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74" y="1891676"/>
            <a:ext cx="51530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50" y="2263499"/>
            <a:ext cx="56673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74" y="3544016"/>
            <a:ext cx="56673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719389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–</a:t>
            </a:r>
            <a:r>
              <a:rPr lang="en-US" altLang="ko-KR" sz="1600" b="1" spc="305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Quickstart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 Test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61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71F6DEE-F40D-438D-B127-B9CB8BA20D09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4751"/>
            <a:ext cx="557212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81554"/>
            <a:ext cx="8054721" cy="69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5535" y="1511923"/>
            <a:ext cx="8054721" cy="426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04" y="1414751"/>
            <a:ext cx="5103644" cy="487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04" y="1381554"/>
            <a:ext cx="5274360" cy="503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0" y="3752370"/>
            <a:ext cx="8352928" cy="89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코드분석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752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62D300-1740-4FEB-9380-8BEE14397462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37" y="1267837"/>
            <a:ext cx="6051599" cy="518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850572" y="2203941"/>
            <a:ext cx="43620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코드분석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153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51B0AB-19F1-4C02-AEAC-3AE480EEBD2A}"/>
              </a:ext>
            </a:extLst>
          </p:cNvPr>
          <p:cNvSpPr/>
          <p:nvPr/>
        </p:nvSpPr>
        <p:spPr>
          <a:xfrm>
            <a:off x="2483768" y="875156"/>
            <a:ext cx="4392488" cy="464207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000350" y="1929392"/>
            <a:ext cx="33718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87824" y="4833156"/>
            <a:ext cx="33718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00720" y="2305615"/>
            <a:ext cx="3359324" cy="224676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Ⅰ </a:t>
            </a:r>
            <a:r>
              <a:rPr lang="ko-KR" altLang="en-US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주제 소개</a:t>
            </a:r>
          </a:p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Ⅱ </a:t>
            </a:r>
            <a:r>
              <a:rPr lang="ko-KR" altLang="en-US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진행 상황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endParaRPr lang="en-US" altLang="ko-KR" sz="2800" b="0" spc="284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2800" b="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Ⅲ </a:t>
            </a:r>
            <a:r>
              <a:rPr lang="ko-KR" altLang="en-US" sz="2800" spc="284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향후계획</a:t>
            </a:r>
            <a:endParaRPr lang="en-US" altLang="ko-KR" sz="2800" b="0" spc="284" dirty="0">
              <a:ln w="9525">
                <a:solidFill>
                  <a:schemeClr val="bg1">
                    <a:lumMod val="95000"/>
                    <a:alpha val="0"/>
                  </a:schemeClr>
                </a:solidFill>
              </a:ln>
              <a:latin typeface="빙그레체"/>
              <a:ea typeface="빙그레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3813" y="1473170"/>
            <a:ext cx="962123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000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▶</a:t>
            </a:r>
            <a:r>
              <a:rPr lang="ko-KR" altLang="en-US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 목차</a:t>
            </a:r>
            <a:endParaRPr lang="ko-KR" altLang="en-US" dirty="0">
              <a:latin typeface="빙그레체"/>
              <a:ea typeface="빙그레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2" y="1448780"/>
            <a:ext cx="432048" cy="43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30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E906C3-F499-4B00-A372-D50CB607501D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47272"/>
            <a:ext cx="7111823" cy="523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30" y="4881290"/>
            <a:ext cx="5079791" cy="151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405469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–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결과 확인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891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E943D61-791D-4FBC-AB65-2DC0FCF46CDF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latin typeface="-윤고딕330"/>
                  <a:ea typeface="-윤고딕330"/>
                </a:rPr>
                <a:t>종합 설계</a:t>
              </a:r>
              <a:endParaRPr lang="ko-KR" altLang="en-US" sz="1400" b="1" dirty="0"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2" y="1110017"/>
            <a:ext cx="5295453" cy="163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" y="2902607"/>
            <a:ext cx="40862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Google API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사용 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-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진행상황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046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110ABA-9A12-4C82-A7D8-0571485B3EAC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-윤고딕330"/>
              </a:rPr>
              <a:t>Ⅱ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. </a:t>
            </a:r>
            <a:r>
              <a:rPr lang="ko-KR" altLang="en-US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진행 상황 </a:t>
            </a:r>
            <a:r>
              <a:rPr lang="en-US" altLang="ko-KR" sz="1600" b="1" spc="304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- </a:t>
            </a:r>
            <a:r>
              <a:rPr lang="ko-KR" altLang="en-US" sz="1600" b="1" spc="304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40"/>
                <a:ea typeface="-윤고딕340"/>
              </a:rPr>
              <a:t>신세규</a:t>
            </a:r>
            <a:endParaRPr lang="ko-KR" altLang="en-US" sz="1600" b="1" dirty="0"/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80410" y="312027"/>
              <a:ext cx="1341748" cy="19318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400" b="1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400" b="1"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80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defRPr/>
            </a:pP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</a:rPr>
              <a:t>4digit_7Segment</a:t>
            </a:r>
            <a:endParaRPr lang="ko-KR" altLang="en-US" sz="1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86433"/>
            <a:ext cx="23907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16932"/>
            <a:ext cx="689452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8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8F94D10-93F0-4DC2-AAE5-7624F4476D5A}"/>
              </a:ext>
            </a:extLst>
          </p:cNvPr>
          <p:cNvSpPr/>
          <p:nvPr/>
        </p:nvSpPr>
        <p:spPr>
          <a:xfrm>
            <a:off x="179512" y="1016732"/>
            <a:ext cx="8712968" cy="566525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▶ 스케줄러 외관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제작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FBFAD-40D3-42D0-AA87-5609FF5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11" y="1351370"/>
            <a:ext cx="4299628" cy="2311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D0B5CD-716A-47FB-9B0D-3FA8FFAB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2" y="1225702"/>
            <a:ext cx="3851920" cy="22032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22CB43-C697-494B-84B9-221F0FBE0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620" y="3566520"/>
            <a:ext cx="4778258" cy="28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8F94D10-93F0-4DC2-AAE5-7624F4476D5A}"/>
              </a:ext>
            </a:extLst>
          </p:cNvPr>
          <p:cNvSpPr/>
          <p:nvPr/>
        </p:nvSpPr>
        <p:spPr>
          <a:xfrm>
            <a:off x="179512" y="1016732"/>
            <a:ext cx="8712968" cy="566525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63FD-74C3-4722-B16F-BC4D92810C5C}"/>
              </a:ext>
            </a:extLst>
          </p:cNvPr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진행 상황 </a:t>
            </a:r>
            <a:r>
              <a:rPr kumimoji="0" lang="en-US" altLang="ko-KR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- </a:t>
            </a:r>
            <a:r>
              <a:rPr kumimoji="0" lang="ko-KR" altLang="en-US" sz="1600" b="1" i="0" u="none" strike="noStrike" kern="1200" cap="none" spc="304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하드웨어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DF2F5842-EAC7-45FA-9562-2F1BE7E3F251}"/>
              </a:ext>
            </a:extLst>
          </p:cNvPr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DB3F5-91D2-489B-B697-E01EF66C9052}"/>
                </a:ext>
              </a:extLst>
            </p:cNvPr>
            <p:cNvSpPr txBox="1"/>
            <p:nvPr/>
          </p:nvSpPr>
          <p:spPr>
            <a:xfrm>
              <a:off x="7268222" y="312027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CDED784-D634-4016-B658-771701100CC3}"/>
                </a:ext>
              </a:extLst>
            </p:cNvPr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CB2632-2473-4B87-BE17-49C49A6CE57A}"/>
                </a:ext>
              </a:extLst>
            </p:cNvPr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D376-AD2E-4B7B-9198-69BE0357DF1C}"/>
                </a:ext>
              </a:extLst>
            </p:cNvPr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88B992B-4429-4D7C-A291-EA350D5EFECE}"/>
              </a:ext>
            </a:extLst>
          </p:cNvPr>
          <p:cNvSpPr txBox="1"/>
          <p:nvPr/>
        </p:nvSpPr>
        <p:spPr>
          <a:xfrm>
            <a:off x="505774" y="604790"/>
            <a:ext cx="4894317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5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맑은 고딕" panose="020B0503020000020004" pitchFamily="50" charset="-127"/>
                <a:cs typeface="+mn-cs"/>
              </a:rPr>
              <a:t>▶ 스케줄러 외관</a:t>
            </a:r>
            <a:r>
              <a:rPr lang="en-US" altLang="ko-KR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 </a:t>
            </a:r>
            <a:r>
              <a:rPr lang="ko-KR" altLang="en-US" sz="1600" b="1" spc="305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 panose="020B0503020000020004" pitchFamily="50" charset="-127"/>
              </a:rPr>
              <a:t>제작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FBFAD-40D3-42D0-AA87-5609FF5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6" y="1804557"/>
            <a:ext cx="7438794" cy="39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40DCBB-0CD4-42AF-A593-D92A46001D36}"/>
              </a:ext>
            </a:extLst>
          </p:cNvPr>
          <p:cNvSpPr/>
          <p:nvPr/>
        </p:nvSpPr>
        <p:spPr>
          <a:xfrm>
            <a:off x="233761" y="475677"/>
            <a:ext cx="8172422" cy="622934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41789"/>
              </p:ext>
            </p:extLst>
          </p:nvPr>
        </p:nvGraphicFramePr>
        <p:xfrm>
          <a:off x="611560" y="728700"/>
          <a:ext cx="7416824" cy="5796650"/>
        </p:xfrm>
        <a:graphic>
          <a:graphicData uri="http://schemas.openxmlformats.org/drawingml/2006/table">
            <a:tbl>
              <a:tblPr firstRow="1" bandRow="1"/>
              <a:tblGrid>
                <a:gridCol w="201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469">
                <a:tc rowSpan="2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 dirty="0">
                          <a:solidFill>
                            <a:schemeClr val="tx1"/>
                          </a:solidFill>
                          <a:ea typeface="Gulim"/>
                        </a:rPr>
                        <a:t>수행 내용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100" b="1" kern="0" spc="5">
                          <a:solidFill>
                            <a:schemeClr val="tx1"/>
                          </a:solidFill>
                          <a:ea typeface="Gulim"/>
                        </a:rPr>
                        <a:t>일정 </a:t>
                      </a:r>
                      <a:r>
                        <a:rPr lang="en-US" altLang="ko-KR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(2</a:t>
                      </a:r>
                      <a:r>
                        <a:rPr lang="ko-KR" altLang="en-US" sz="1100" b="1" kern="0" spc="5">
                          <a:solidFill>
                            <a:schemeClr val="tx1"/>
                          </a:solidFill>
                          <a:ea typeface="Gulim"/>
                        </a:rPr>
                        <a:t>주 단위</a:t>
                      </a:r>
                      <a:r>
                        <a:rPr lang="en-US" altLang="ko-KR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6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2,3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4,5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6,7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8,9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10,11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12,13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100" b="1" kern="0" spc="5">
                          <a:solidFill>
                            <a:schemeClr val="tx1"/>
                          </a:solidFill>
                          <a:latin typeface="Gulim"/>
                        </a:rPr>
                        <a:t>14,15</a:t>
                      </a:r>
                      <a:endParaRPr 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latin typeface="Gulim"/>
                          <a:ea typeface="Gulim"/>
                        </a:rPr>
                        <a:t>조 편성 및</a:t>
                      </a: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지도 교수 선정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node.js</a:t>
                      </a: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를 사용한 서버 제작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 dirty="0">
                          <a:solidFill>
                            <a:schemeClr val="tx1"/>
                          </a:solidFill>
                          <a:latin typeface="Gulim"/>
                        </a:rPr>
                        <a:t>(led </a:t>
                      </a: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스트립</a:t>
                      </a:r>
                      <a:r>
                        <a:rPr lang="en-US" altLang="ko-KR" sz="900" kern="0" spc="5" dirty="0">
                          <a:solidFill>
                            <a:schemeClr val="tx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모듈 제어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(</a:t>
                      </a: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도트 매트릭스</a:t>
                      </a: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)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일정 관리 </a:t>
                      </a:r>
                      <a:r>
                        <a:rPr lang="en-US" altLang="ko-KR" sz="900" kern="0" spc="5">
                          <a:solidFill>
                            <a:schemeClr val="tx1"/>
                          </a:solidFill>
                          <a:latin typeface="Gulim"/>
                        </a:rPr>
                        <a:t>APP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스케줄러 소프트웨어 </a:t>
                      </a:r>
                    </a:p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제작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>
                          <a:solidFill>
                            <a:schemeClr val="tx1"/>
                          </a:solidFill>
                          <a:ea typeface="Gulim"/>
                        </a:rPr>
                        <a:t>스케줄러 하드웨어 제작</a:t>
                      </a: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232">
                <a:tc rowSpan="2">
                  <a:txBody>
                    <a:bodyPr/>
                    <a:lstStyle/>
                    <a:p>
                      <a:pPr marL="63500" indent="0" algn="just" latinLnBrk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900" kern="0" spc="5" dirty="0">
                          <a:solidFill>
                            <a:schemeClr val="tx1"/>
                          </a:solidFill>
                          <a:ea typeface="Gulim"/>
                        </a:rPr>
                        <a:t>최종 시제품 완성</a:t>
                      </a: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523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900" kern="0" spc="5" dirty="0">
                        <a:solidFill>
                          <a:schemeClr val="tx1"/>
                        </a:solidFill>
                      </a:endParaRPr>
                    </a:p>
                  </a:txBody>
                  <a:tcPr marL="15794" marR="15794" marT="15794" marB="15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336196" y="1468892"/>
            <a:ext cx="36004" cy="50444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839" y="152974"/>
            <a:ext cx="4664181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pc="293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Ⅲ. </a:t>
            </a:r>
            <a:r>
              <a:rPr lang="ko-KR" altLang="en-US" b="1" spc="293" dirty="0">
                <a:ln w="9525"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빙그레체"/>
                <a:ea typeface="빙그레체"/>
              </a:rPr>
              <a:t>향후계획 - 전체계획표 </a:t>
            </a:r>
            <a:endParaRPr lang="ko-KR" altLang="en-US" b="1" spc="293" dirty="0">
              <a:latin typeface="빙그레체"/>
              <a:ea typeface="빙그레체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1AD0A92-F4A7-409A-A5C1-72760419D42A}"/>
              </a:ext>
            </a:extLst>
          </p:cNvPr>
          <p:cNvSpPr/>
          <p:nvPr/>
        </p:nvSpPr>
        <p:spPr>
          <a:xfrm>
            <a:off x="167488" y="1088742"/>
            <a:ext cx="8809024" cy="525658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68222" y="312026"/>
              <a:ext cx="1353936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0" normalizeH="0" baseline="0" noProof="0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0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43607" y="1640471"/>
            <a:ext cx="7762251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김원중 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도트 매트릭스 개별 제어 및 </a:t>
            </a:r>
            <a:r>
              <a:rPr lang="ko-KR" altLang="en-US" sz="2300" spc="5" dirty="0" smtClean="0">
                <a:latin typeface="빙그레체"/>
                <a:ea typeface="빙그레체"/>
              </a:rPr>
              <a:t>소프트웨어 코딩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4062844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임예지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 –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스케줄러 하드웨어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3D printing</a:t>
            </a:r>
            <a:endParaRPr kumimoji="0" lang="ko-KR" altLang="en-US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0895" y="2860484"/>
            <a:ext cx="748154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김동욱 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캘린더 수정 작업 및 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APP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디자인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540" y="5250976"/>
            <a:ext cx="799295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 dirty="0" err="1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신세규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</a:t>
            </a:r>
            <a:r>
              <a:rPr kumimoji="0" lang="en-US" altLang="ko-KR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서버 </a:t>
            </a:r>
            <a:r>
              <a:rPr lang="en-US" altLang="ko-KR" sz="2300" spc="5" dirty="0" smtClean="0">
                <a:latin typeface="빙그레체"/>
                <a:ea typeface="빙그레체"/>
              </a:rPr>
              <a:t>request</a:t>
            </a:r>
            <a:r>
              <a:rPr kumimoji="0" lang="ko-KR" altLang="en-US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문제해결 </a:t>
            </a:r>
            <a:r>
              <a:rPr kumimoji="0" lang="ko-KR" altLang="en-US" sz="2300" b="0" i="0" u="none" strike="noStrike" kern="1200" cap="none" spc="5" normalizeH="0" baseline="0" noProof="0" dirty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및 </a:t>
            </a:r>
            <a:r>
              <a:rPr lang="ko-KR" altLang="en-US" sz="2300" spc="5" dirty="0" smtClean="0">
                <a:latin typeface="빙그레체"/>
                <a:ea typeface="빙그레체"/>
              </a:rPr>
              <a:t>구글</a:t>
            </a:r>
            <a:r>
              <a:rPr lang="en-US" altLang="ko-KR" sz="2300" spc="5" dirty="0" smtClean="0">
                <a:latin typeface="빙그레체"/>
                <a:ea typeface="빙그레체"/>
              </a:rPr>
              <a:t>API </a:t>
            </a:r>
            <a:r>
              <a:rPr lang="ko-KR" altLang="en-US" sz="2300" spc="5" dirty="0" err="1" smtClean="0">
                <a:latin typeface="빙그레체"/>
                <a:ea typeface="빙그레체"/>
              </a:rPr>
              <a:t>수정기능</a:t>
            </a:r>
            <a:r>
              <a:rPr lang="ko-KR" altLang="en-US" sz="2300" spc="5" dirty="0" smtClean="0">
                <a:latin typeface="빙그레체"/>
                <a:ea typeface="빙그레체"/>
              </a:rPr>
              <a:t> 추가</a:t>
            </a:r>
            <a:r>
              <a:rPr kumimoji="0" lang="en-US" altLang="ko-KR" sz="2300" b="0" i="0" u="none" strike="noStrike" kern="1200" cap="none" spc="5" normalizeH="0" baseline="0" noProof="0" dirty="0" smtClean="0">
                <a:ln>
                  <a:noFill/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  </a:t>
            </a:r>
            <a:endParaRPr kumimoji="0" lang="en-US" altLang="ko-KR" sz="2300" b="0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568" y="1628800"/>
            <a:ext cx="720080" cy="435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69" y="2852936"/>
            <a:ext cx="720080" cy="436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5" normalizeH="0" baseline="0" noProof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0858" y="4026840"/>
            <a:ext cx="720080" cy="4363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C6605E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569" y="5250976"/>
            <a:ext cx="720080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ko-KR" altLang="en-US" sz="2300" b="0" i="0" u="none" strike="noStrike" kern="1200" cap="none" spc="0" normalizeH="0" baseline="0" noProof="0">
                <a:ln>
                  <a:noFill/>
                </a:ln>
                <a:solidFill>
                  <a:srgbClr val="8D75AB"/>
                </a:solidFill>
                <a:effectLst/>
                <a:uLnTx/>
                <a:uFillTx/>
                <a:latin typeface="빙그레체Ⅱ"/>
                <a:ea typeface="빙그레체Ⅱ"/>
                <a:cs typeface="+mn-cs"/>
              </a:rPr>
              <a:t>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839" y="152974"/>
            <a:ext cx="4664181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Ⅲ.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향후계획 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–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빙그레체"/>
                <a:ea typeface="빙그레체"/>
                <a:cs typeface="+mn-cs"/>
              </a:rPr>
              <a:t>다음 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빙그레체"/>
              <a:ea typeface="빙그레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794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333F0A-EBB2-4850-BAEE-3C4C1E322CDC}"/>
              </a:ext>
            </a:extLst>
          </p:cNvPr>
          <p:cNvSpPr/>
          <p:nvPr/>
        </p:nvSpPr>
        <p:spPr>
          <a:xfrm>
            <a:off x="-216532" y="2996952"/>
            <a:ext cx="9577064" cy="1152127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28" name="TextBox 27"/>
            <p:cNvSpPr txBox="1"/>
            <p:nvPr/>
          </p:nvSpPr>
          <p:spPr>
            <a:xfrm>
              <a:off x="6996697" y="306017"/>
              <a:ext cx="1875991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프로젝트 기획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03748" y="3244334"/>
            <a:ext cx="4356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4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감사합니다 </a:t>
            </a:r>
            <a:r>
              <a:rPr lang="en-US" altLang="ko-KR" sz="4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endParaRPr lang="ko-KR" altLang="en-US" sz="48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571220">
            <a:off x="2844486" y="2901545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 dirty="0">
                <a:solidFill>
                  <a:srgbClr val="FFC000"/>
                </a:solidFill>
                <a:latin typeface="빙그레체Ⅱ"/>
                <a:ea typeface="빙그레체Ⅱ"/>
              </a:rPr>
              <a:t>▶</a:t>
            </a:r>
          </a:p>
        </p:txBody>
      </p:sp>
      <p:sp>
        <p:nvSpPr>
          <p:cNvPr id="9" name="TextBox 8"/>
          <p:cNvSpPr txBox="1"/>
          <p:nvPr/>
        </p:nvSpPr>
        <p:spPr>
          <a:xfrm rot="20571220">
            <a:off x="2668379" y="2901544"/>
            <a:ext cx="4320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3200" dirty="0">
                <a:solidFill>
                  <a:schemeClr val="accent5"/>
                </a:solidFill>
                <a:latin typeface="빙그레체Ⅱ"/>
                <a:ea typeface="빙그레체Ⅱ"/>
              </a:rPr>
              <a:t>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79731" y="307122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26" name="Picture 2" descr="ìì¹¨ì ê¸°ì ëì ëí ì´ë¯¸ì§ ê²ìê²°ê³¼">
            <a:extLst>
              <a:ext uri="{FF2B5EF4-FFF2-40B4-BE49-F238E27FC236}">
                <a16:creationId xmlns:a16="http://schemas.microsoft.com/office/drawing/2014/main" id="{3B325EFB-0F8E-4B07-8174-C570370F8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702602"/>
            <a:ext cx="4321803" cy="269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A594FA-EB87-4E99-91FE-F40F145F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27" y="1207481"/>
            <a:ext cx="4167853" cy="4924329"/>
          </a:xfrm>
          <a:prstGeom prst="rect">
            <a:avLst/>
          </a:prstGeom>
        </p:spPr>
      </p:pic>
      <p:pic>
        <p:nvPicPr>
          <p:cNvPr id="12" name="Picture 12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6373FA41-7429-4350-95CD-98EC20ACA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3" y="3683945"/>
            <a:ext cx="4167853" cy="27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51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7839" y="152974"/>
            <a:ext cx="1806135" cy="369332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/>
            </a:pP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30"/>
                <a:ea typeface="-윤고딕330"/>
                <a:cs typeface="+mn-cs"/>
              </a:rPr>
              <a:t>Ⅰ</a:t>
            </a:r>
            <a:r>
              <a:rPr kumimoji="0" lang="en-US" altLang="ko-KR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kumimoji="0" lang="ko-KR" altLang="en-US" sz="1800" b="1" i="0" u="none" strike="noStrike" kern="1200" cap="none" spc="293" normalizeH="0" baseline="0" noProof="0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effectLst/>
                <a:uLnTx/>
                <a:uFillTx/>
                <a:latin typeface="-윤고딕340"/>
                <a:ea typeface="-윤고딕340"/>
                <a:cs typeface="+mn-cs"/>
              </a:rPr>
              <a:t>주제 소개</a:t>
            </a:r>
            <a:endParaRPr kumimoji="0" lang="ko-KR" altLang="en-US" sz="1800" b="1" i="0" u="none" strike="noStrike" kern="1200" cap="none" spc="5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8" name="TextBox 17"/>
            <p:cNvSpPr txBox="1"/>
            <p:nvPr/>
          </p:nvSpPr>
          <p:spPr>
            <a:xfrm>
              <a:off x="7279731" y="307122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r>
                <a:rPr kumimoji="0" lang="ko-KR" altLang="en-US" sz="1400" b="1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ko-KR"/>
              </a:pPr>
              <a:endParaRPr kumimoji="0" lang="ko-KR" altLang="en-US" sz="800" b="0" i="0" u="none" strike="noStrike" kern="1200" cap="none" spc="5" normalizeH="0" baseline="0" noProof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1034" name="Picture 10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1B20AA8B-9904-4784-9C6C-AF874C05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815817"/>
            <a:ext cx="3820470" cy="582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ì¶ê·¼ì  ì¤ë¹ì ëí ì´ë¯¸ì§ ê²ìê²°ê³¼">
            <a:extLst>
              <a:ext uri="{FF2B5EF4-FFF2-40B4-BE49-F238E27FC236}">
                <a16:creationId xmlns:a16="http://schemas.microsoft.com/office/drawing/2014/main" id="{3FE45E98-536F-4C33-8B20-C4E0B9F4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0" y="1353026"/>
            <a:ext cx="4644516" cy="47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395536" y="1016732"/>
            <a:ext cx="8352928" cy="547260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부분제어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1" name="그림 2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332000" y="1953236"/>
            <a:ext cx="6480000" cy="3600000"/>
          </a:xfrm>
          <a:prstGeom prst="roundRect">
            <a:avLst>
              <a:gd name="adj" fmla="val 16667"/>
            </a:avLst>
          </a:prstGeom>
        </p:spPr>
      </p:pic>
      <p:grpSp>
        <p:nvGrpSpPr>
          <p:cNvPr id="27" name="그룹 26"/>
          <p:cNvGrpSpPr/>
          <p:nvPr/>
        </p:nvGrpSpPr>
        <p:grpSpPr>
          <a:xfrm>
            <a:off x="1511660" y="2704154"/>
            <a:ext cx="5634626" cy="1985186"/>
            <a:chOff x="1511660" y="2379918"/>
            <a:chExt cx="5634626" cy="1985186"/>
          </a:xfrm>
        </p:grpSpPr>
        <p:sp>
          <p:nvSpPr>
            <p:cNvPr id="22" name="직사각형 21"/>
            <p:cNvSpPr/>
            <p:nvPr/>
          </p:nvSpPr>
          <p:spPr>
            <a:xfrm>
              <a:off x="2015716" y="2455324"/>
              <a:ext cx="5112568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15716" y="2959380"/>
              <a:ext cx="5112568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15716" y="3429000"/>
              <a:ext cx="5112568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97714" y="3895484"/>
              <a:ext cx="5148572" cy="46962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11660" y="2379918"/>
              <a:ext cx="396044" cy="1913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3000">
                  <a:solidFill>
                    <a:srgbClr val="FF0000"/>
                  </a:solidFill>
                </a:rPr>
                <a:t>①②③④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545C07-9150-4828-8DD3-5FFB4978BE25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부분제어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3548" y="3825044"/>
            <a:ext cx="5760000" cy="2160000"/>
          </a:xfrm>
          <a:prstGeom prst="rect">
            <a:avLst/>
          </a:prstGeom>
        </p:spPr>
      </p:pic>
      <p:pic>
        <p:nvPicPr>
          <p:cNvPr id="30" name="그림 2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04000" y="1256400"/>
            <a:ext cx="5760000" cy="21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B912A0-B51F-40C3-A088-3467E4F8F42C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부분제어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r="6290"/>
          <a:stretch>
            <a:fillRect/>
          </a:stretch>
        </p:blipFill>
        <p:spPr>
          <a:xfrm>
            <a:off x="287524" y="1340768"/>
            <a:ext cx="8568952" cy="222709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rcRect r="5900"/>
          <a:stretch>
            <a:fillRect/>
          </a:stretch>
        </p:blipFill>
        <p:spPr>
          <a:xfrm>
            <a:off x="287524" y="3861048"/>
            <a:ext cx="8604956" cy="2206651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5"/>
          <a:srcRect t="18900" b="9580"/>
          <a:stretch>
            <a:fillRect/>
          </a:stretch>
        </p:blipFill>
        <p:spPr>
          <a:xfrm>
            <a:off x="1691999" y="1809000"/>
            <a:ext cx="5760000" cy="324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A19AD5-4A9F-4B15-BB75-BAC920672CA4}"/>
              </a:ext>
            </a:extLst>
          </p:cNvPr>
          <p:cNvSpPr/>
          <p:nvPr/>
        </p:nvSpPr>
        <p:spPr>
          <a:xfrm>
            <a:off x="167488" y="944724"/>
            <a:ext cx="8809024" cy="5684998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839" y="152974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30"/>
                <a:ea typeface="-윤고딕330"/>
                <a:cs typeface="+mn-cs"/>
              </a:rPr>
              <a:t>Ⅱ</a:t>
            </a:r>
            <a:r>
              <a:rPr lang="en-US" altLang="ko-KR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. 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진행 상황 - </a:t>
            </a:r>
            <a:r>
              <a:rPr lang="ko-KR" altLang="en-US" sz="1600" b="1" i="0" kern="1200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김원중</a:t>
            </a:r>
            <a:r>
              <a:rPr lang="ko-KR" altLang="en-US" sz="1600" b="1" i="0" kern="1200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uLnTx/>
                <a:uFillTx/>
                <a:latin typeface="-윤고딕340"/>
                <a:ea typeface="-윤고딕340"/>
                <a:cs typeface="+mn-cs"/>
              </a:rPr>
              <a:t>  </a:t>
            </a:r>
            <a:endParaRPr lang="ko-KR" altLang="en-US" sz="1600" b="1" i="0" kern="1200" spc="308" dirty="0"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8680"/>
            <a:ext cx="3584061" cy="338554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600" b="1" spc="308" dirty="0" err="1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도트매트릭스</a:t>
            </a:r>
            <a:r>
              <a:rPr lang="ko-KR" altLang="en-US" sz="1600" b="1" spc="308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latin typeface="-윤고딕330"/>
                <a:ea typeface="맑은 고딕"/>
              </a:rPr>
              <a:t> - 동영상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7632339" y="-135395"/>
            <a:ext cx="1404155" cy="72008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263618" y="312026"/>
              <a:ext cx="1358540" cy="200123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r>
                <a:rPr lang="ko-KR" altLang="en-US" sz="1400" b="1" i="0" kern="1200" spc="5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uLnTx/>
                  <a:uFillTx/>
                  <a:latin typeface="-윤고딕330"/>
                  <a:ea typeface="-윤고딕330"/>
                  <a:cs typeface="+mn-cs"/>
                </a:rPr>
                <a:t>종합 설계</a:t>
              </a:r>
              <a:endParaRPr lang="ko-KR" altLang="en-US" sz="1400" b="1" i="0" kern="1200" spc="5" dirty="0"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0" y="77782"/>
              <a:ext cx="184746" cy="2153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800" b="0" i="0" kern="1200" spc="5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uLnTx/>
                <a:uFillTx/>
                <a:latin typeface="-윤고딕330"/>
                <a:ea typeface="-윤고딕330"/>
                <a:cs typeface="+mn-cs"/>
              </a:endParaRPr>
            </a:p>
          </p:txBody>
        </p:sp>
      </p:grpSp>
      <p:pic>
        <p:nvPicPr>
          <p:cNvPr id="3" name="김원중_20190514_1848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488" y="1376771"/>
            <a:ext cx="8869006" cy="514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49FA3-FF1E-49BC-9BAC-7F7FA00E305A}"/>
              </a:ext>
            </a:extLst>
          </p:cNvPr>
          <p:cNvSpPr/>
          <p:nvPr/>
        </p:nvSpPr>
        <p:spPr>
          <a:xfrm>
            <a:off x="1439652" y="1619799"/>
            <a:ext cx="6264696" cy="410445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8880" y="97198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-윤고딕330"/>
              </a:rPr>
              <a:t>Ⅱ</a:t>
            </a:r>
            <a:r>
              <a:rPr lang="en-US" altLang="ko-KR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. </a:t>
            </a: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40"/>
                <a:ea typeface="-윤고딕340"/>
              </a:rPr>
              <a:t>진행 상황 - 김동욱  </a:t>
            </a:r>
            <a:endParaRPr lang="ko-KR" altLang="en-US" sz="1200" b="1" spc="231" dirty="0"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653" y="1268761"/>
            <a:ext cx="2688046" cy="27699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1200" b="1" spc="231" dirty="0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/>
                </a:solidFill>
                <a:latin typeface="-윤고딕330"/>
                <a:ea typeface="맑은 고딕"/>
              </a:rPr>
              <a:t>안드로이드 앱 진행상황</a:t>
            </a:r>
          </a:p>
        </p:txBody>
      </p:sp>
      <p:grpSp>
        <p:nvGrpSpPr>
          <p:cNvPr id="9" name="그룹 2"/>
          <p:cNvGrpSpPr/>
          <p:nvPr/>
        </p:nvGrpSpPr>
        <p:grpSpPr>
          <a:xfrm>
            <a:off x="6867256" y="755704"/>
            <a:ext cx="1053116" cy="540060"/>
            <a:chOff x="6937045" y="77782"/>
            <a:chExt cx="2016293" cy="468211"/>
          </a:xfrm>
        </p:grpSpPr>
        <p:sp>
          <p:nvSpPr>
            <p:cNvPr id="10" name="TextBox 9"/>
            <p:cNvSpPr txBox="1"/>
            <p:nvPr/>
          </p:nvSpPr>
          <p:spPr>
            <a:xfrm>
              <a:off x="7174154" y="312026"/>
              <a:ext cx="1448004" cy="22013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  <a:defRPr lang="ko-KR"/>
              </a:pPr>
              <a:r>
                <a:rPr lang="ko-KR" altLang="en-US" sz="1050" b="1" spc="4" dirty="0">
                  <a:ln w="9525">
                    <a:solidFill>
                      <a:prstClr val="white">
                        <a:lumMod val="9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-윤고딕330"/>
                  <a:ea typeface="-윤고딕330"/>
                </a:rPr>
                <a:t>종합 설계</a:t>
              </a:r>
              <a:endParaRPr lang="ko-KR" altLang="en-US" sz="1050" b="1" spc="4" dirty="0">
                <a:solidFill>
                  <a:prstClr val="black"/>
                </a:solidFill>
                <a:latin typeface="-윤고딕330"/>
                <a:ea typeface="-윤고딕33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937045" y="265067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37045" y="545993"/>
              <a:ext cx="201629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2361" y="77782"/>
              <a:ext cx="353685" cy="160098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ko-KR" altLang="en-US" sz="600" spc="4">
                <a:ln w="9525"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665BF1-01EB-4B86-B8AC-6EDC0EEC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98" y="1565539"/>
            <a:ext cx="2688046" cy="443521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0BCF0C5-C99A-4E92-B1D9-52AF36061312}"/>
              </a:ext>
            </a:extLst>
          </p:cNvPr>
          <p:cNvSpPr/>
          <p:nvPr/>
        </p:nvSpPr>
        <p:spPr>
          <a:xfrm>
            <a:off x="3459498" y="2868043"/>
            <a:ext cx="437429" cy="2796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876</Words>
  <Application>Microsoft Office PowerPoint</Application>
  <PresentationFormat>화면 슬라이드 쇼(4:3)</PresentationFormat>
  <Paragraphs>171</Paragraphs>
  <Slides>27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Gulim</vt:lpstr>
      <vt:lpstr>맑은 고딕</vt:lpstr>
      <vt:lpstr>빙그레체</vt:lpstr>
      <vt:lpstr>빙그레체Ⅱ</vt:lpstr>
      <vt:lpstr>-윤고딕330</vt:lpstr>
      <vt:lpstr>-윤고딕340</vt:lpstr>
      <vt:lpstr>함초롬돋움</vt:lpstr>
      <vt:lpstr>Arial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세규</dc:creator>
  <cp:lastModifiedBy>doublesk0810@gmail.com</cp:lastModifiedBy>
  <cp:revision>420</cp:revision>
  <dcterms:created xsi:type="dcterms:W3CDTF">2018-10-27T05:42:46Z</dcterms:created>
  <dcterms:modified xsi:type="dcterms:W3CDTF">2019-05-15T03:47:31Z</dcterms:modified>
</cp:coreProperties>
</file>